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1" r:id="rId4"/>
    <p:sldMasterId id="2147483670" r:id="rId5"/>
  </p:sldMasterIdLst>
  <p:notesMasterIdLst>
    <p:notesMasterId r:id="rId14"/>
  </p:notesMasterIdLst>
  <p:handoutMasterIdLst>
    <p:handoutMasterId r:id="rId15"/>
  </p:handoutMasterIdLst>
  <p:sldIdLst>
    <p:sldId id="796" r:id="rId6"/>
    <p:sldId id="828" r:id="rId7"/>
    <p:sldId id="829" r:id="rId8"/>
    <p:sldId id="814" r:id="rId9"/>
    <p:sldId id="830" r:id="rId10"/>
    <p:sldId id="831" r:id="rId11"/>
    <p:sldId id="832" r:id="rId12"/>
    <p:sldId id="803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9D"/>
    <a:srgbClr val="FFFFCC"/>
    <a:srgbClr val="E65A2A"/>
    <a:srgbClr val="00B4C1"/>
    <a:srgbClr val="FFCC99"/>
    <a:srgbClr val="FFFFFF"/>
    <a:srgbClr val="5B9BD5"/>
    <a:srgbClr val="CCFFFF"/>
    <a:srgbClr val="D2DEEF"/>
    <a:srgbClr val="B8B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71AC1A-4ED5-4E17-B57E-B3E1F5469314}" v="23" dt="2024-05-29T04:56:46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97" autoAdjust="0"/>
    <p:restoredTop sz="91717" autoAdjust="0"/>
  </p:normalViewPr>
  <p:slideViewPr>
    <p:cSldViewPr snapToGrid="0">
      <p:cViewPr varScale="1">
        <p:scale>
          <a:sx n="68" d="100"/>
          <a:sy n="68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FC3B272-2925-79E8-5153-D71A8E4BE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86C296-2165-9BC3-E875-8DD2E81C52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AF771-B4C2-470B-BE22-B518142E51C4}" type="datetimeFigureOut">
              <a:rPr kumimoji="1" lang="ja-JP" altLang="en-US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2024/6/26</a:t>
            </a:fld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8481FB5-3ECF-4527-8157-FD412E0F30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E45A1C-2D84-7008-7E04-85407D4B4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60B5E-5206-46EF-9C60-87CB6F49124B}" type="slidenum">
              <a:rPr kumimoji="1" lang="ja-JP" altLang="en-US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‹#›</a:t>
            </a:fld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60677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E70F7C21-A37A-4B2B-AFF5-F67750671CD2}" type="datetimeFigureOut">
              <a:rPr lang="ja-JP" altLang="en-US" smtClean="0"/>
              <a:pPr/>
              <a:t>2024/6/26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0D738974-03E0-4E73-B541-7454D88B2C0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880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游ゴシック" panose="020B0400000000000000" pitchFamily="50" charset="-128"/>
        <a:ea typeface="游ゴシック" panose="020B0400000000000000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游ゴシック" panose="020B0400000000000000" pitchFamily="50" charset="-128"/>
        <a:ea typeface="游ゴシック" panose="020B0400000000000000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游ゴシック" panose="020B0400000000000000" pitchFamily="50" charset="-128"/>
        <a:ea typeface="游ゴシック" panose="020B0400000000000000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游ゴシック" panose="020B0400000000000000" pitchFamily="50" charset="-128"/>
        <a:ea typeface="游ゴシック" panose="020B0400000000000000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游ゴシック" panose="020B0400000000000000" pitchFamily="50" charset="-128"/>
        <a:ea typeface="游ゴシック" panose="020B0400000000000000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chainproject.org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chainproject.org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chainproject.org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chainproject.org/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chainproject.org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chainproject.org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Rectangle 3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11151" y="4083323"/>
            <a:ext cx="11545568" cy="87475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lnSpc>
                <a:spcPct val="100000"/>
              </a:lnSpc>
              <a:defRPr sz="3200" b="0">
                <a:solidFill>
                  <a:srgbClr val="00B4C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10091" y="4905807"/>
            <a:ext cx="11546627" cy="699731"/>
          </a:xfrm>
        </p:spPr>
        <p:txBody>
          <a:bodyPr anchor="t" anchorCtr="0"/>
          <a:lstStyle>
            <a:lvl1pPr marL="0" marR="0" indent="0" algn="ctr" defTabSz="1079473" rtl="0" eaLnBrk="1" fontAlgn="ctr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Tx/>
              <a:buNone/>
              <a:tabLst/>
              <a:defRPr kumimoji="0" sz="2800" baseline="0">
                <a:solidFill>
                  <a:srgbClr val="797979"/>
                </a:solidFill>
                <a:latin typeface="Agency FB" panose="020B0503020202020204" pitchFamily="34" charset="0"/>
                <a:ea typeface="BIZ UDPゴシック" panose="020B0400000000000000" pitchFamily="50" charset="-128"/>
              </a:defRPr>
            </a:lvl1pPr>
          </a:lstStyle>
          <a:p>
            <a:pPr marL="361942" marR="0" lvl="0" indent="-361942" algn="l" defTabSz="1079473" rtl="0" eaLnBrk="1" fontAlgn="ctr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1" lang="ja-JP" altLang="en-US" sz="29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マスタ サブタイトルの書式設定あああ</a:t>
            </a:r>
            <a:endParaRPr kumimoji="1" lang="ja-JP" altLang="de-DE" sz="2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11" name="図 10" descr="OpenChain Logo">
            <a:extLst>
              <a:ext uri="{FF2B5EF4-FFF2-40B4-BE49-F238E27FC236}">
                <a16:creationId xmlns:a16="http://schemas.microsoft.com/office/drawing/2014/main" id="{6C6AF230-82DC-4FD9-8592-12A759EAB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12" y="836325"/>
            <a:ext cx="5031505" cy="2800956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BB9085-5648-43AE-B992-5C399D5C6482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64A6693-19F1-4B46-B0BA-EB35C18D88A1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D2CC357-2D9B-4B83-B3F0-84C758487861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D32F5C3-950E-4087-9784-D6221BC9AA9E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5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0665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90271" y="531580"/>
            <a:ext cx="10320000" cy="645269"/>
          </a:xfrm>
        </p:spPr>
        <p:txBody>
          <a:bodyPr/>
          <a:lstStyle>
            <a:lvl1pPr>
              <a:defRPr baseline="0">
                <a:solidFill>
                  <a:srgbClr val="00849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976D94F7-5AE4-4722-8DC6-262CA0C49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272" y="1422401"/>
            <a:ext cx="10320000" cy="4871236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2pPr>
            <a:lvl3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3pPr>
            <a:lvl4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4pPr>
            <a:lvl5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日付プレースホルダー 3">
            <a:extLst>
              <a:ext uri="{FF2B5EF4-FFF2-40B4-BE49-F238E27FC236}">
                <a16:creationId xmlns:a16="http://schemas.microsoft.com/office/drawing/2014/main" id="{8632E604-7E3F-471D-BE49-F81FE422C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27th June 2024</a:t>
            </a:r>
            <a:endParaRPr lang="ja-JP" altLang="en-US" dirty="0"/>
          </a:p>
        </p:txBody>
      </p:sp>
      <p:sp>
        <p:nvSpPr>
          <p:cNvPr id="9" name="フッター プレースホルダー 4">
            <a:extLst>
              <a:ext uri="{FF2B5EF4-FFF2-40B4-BE49-F238E27FC236}">
                <a16:creationId xmlns:a16="http://schemas.microsoft.com/office/drawing/2014/main" id="{294F0EEF-B47B-450F-9B4E-20884775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en-US" altLang="ja-JP" dirty="0"/>
              <a:t>OpenChain Japan Work Group</a:t>
            </a:r>
            <a:endParaRPr lang="ja-JP" altLang="en-US" dirty="0"/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D0956689-8E5F-4C66-A2AD-BDFE606A6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1" name="Picture 2" descr="OpenChain">
            <a:hlinkClick r:id="rId2"/>
            <a:extLst>
              <a:ext uri="{FF2B5EF4-FFF2-40B4-BE49-F238E27FC236}">
                <a16:creationId xmlns:a16="http://schemas.microsoft.com/office/drawing/2014/main" id="{F82CF80B-CFED-4C23-8656-77A305B1E7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37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80111" y="531580"/>
            <a:ext cx="10320000" cy="645269"/>
          </a:xfrm>
        </p:spPr>
        <p:txBody>
          <a:bodyPr/>
          <a:lstStyle>
            <a:lvl1pPr>
              <a:defRPr>
                <a:solidFill>
                  <a:srgbClr val="00849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5" name="日付プレースホルダー 3">
            <a:extLst>
              <a:ext uri="{FF2B5EF4-FFF2-40B4-BE49-F238E27FC236}">
                <a16:creationId xmlns:a16="http://schemas.microsoft.com/office/drawing/2014/main" id="{BBF8DE1F-EFA7-41B5-82D7-2E1D51F52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27th June 2024</a:t>
            </a:r>
            <a:endParaRPr lang="ja-JP" altLang="en-US" dirty="0"/>
          </a:p>
        </p:txBody>
      </p:sp>
      <p:sp>
        <p:nvSpPr>
          <p:cNvPr id="6" name="フッター プレースホルダー 4">
            <a:extLst>
              <a:ext uri="{FF2B5EF4-FFF2-40B4-BE49-F238E27FC236}">
                <a16:creationId xmlns:a16="http://schemas.microsoft.com/office/drawing/2014/main" id="{3E675245-0DF6-4FAC-B838-68D7CEFEF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37D32276-29BD-4FC9-8527-6B1115BE5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Picture 2" descr="OpenChain">
            <a:hlinkClick r:id="rId2"/>
            <a:extLst>
              <a:ext uri="{FF2B5EF4-FFF2-40B4-BE49-F238E27FC236}">
                <a16:creationId xmlns:a16="http://schemas.microsoft.com/office/drawing/2014/main" id="{B1C3285F-1113-4B5F-AE35-B5D023B8AE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13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43AAB9-CEC0-42AA-B508-C217B18E5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27th June 2024</a:t>
            </a:r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6657D4-1346-4A5F-B0B2-85075586A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33117-0910-4DE3-A6AA-76ADDEC83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7" name="Picture 2" descr="OpenChain">
            <a:hlinkClick r:id="rId2"/>
            <a:extLst>
              <a:ext uri="{FF2B5EF4-FFF2-40B4-BE49-F238E27FC236}">
                <a16:creationId xmlns:a16="http://schemas.microsoft.com/office/drawing/2014/main" id="{7F77829E-37F9-4347-8FA5-52B3EB4869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1743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Rectangle 3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11151" y="4083323"/>
            <a:ext cx="11545568" cy="87475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lnSpc>
                <a:spcPct val="100000"/>
              </a:lnSpc>
              <a:defRPr sz="3200" b="0">
                <a:solidFill>
                  <a:srgbClr val="00B4C1"/>
                </a:solidFill>
              </a:defRPr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10091" y="4905807"/>
            <a:ext cx="11546627" cy="699731"/>
          </a:xfrm>
        </p:spPr>
        <p:txBody>
          <a:bodyPr anchor="t" anchorCtr="0"/>
          <a:lstStyle>
            <a:lvl1pPr marL="361942" marR="0" indent="-361942" algn="ctr" defTabSz="1079473" rtl="0" eaLnBrk="1" fontAlgn="ctr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 kumimoji="0" sz="3200" baseline="0">
                <a:solidFill>
                  <a:srgbClr val="797979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marL="361942" marR="0" lvl="0" indent="-361942" algn="l" defTabSz="1079473" rtl="0" eaLnBrk="1" fontAlgn="ctr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1" lang="ja-JP" altLang="en-US" sz="29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マスタ サブタイトルの書式設定</a:t>
            </a:r>
            <a:endParaRPr kumimoji="1" lang="ja-JP" altLang="de-DE" sz="2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11" name="図 10" descr="OpenChain Logo">
            <a:extLst>
              <a:ext uri="{FF2B5EF4-FFF2-40B4-BE49-F238E27FC236}">
                <a16:creationId xmlns:a16="http://schemas.microsoft.com/office/drawing/2014/main" id="{6C6AF230-82DC-4FD9-8592-12A759EAB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12" y="836325"/>
            <a:ext cx="5031505" cy="2800956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BB9085-5648-43AE-B992-5C399D5C6482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64A6693-19F1-4B46-B0BA-EB35C18D88A1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D2CC357-2D9B-4B83-B3F0-84C758487861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D32F5C3-950E-4087-9784-D6221BC9AA9E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83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90271" y="531580"/>
            <a:ext cx="10320000" cy="645269"/>
          </a:xfrm>
        </p:spPr>
        <p:txBody>
          <a:bodyPr/>
          <a:lstStyle>
            <a:lvl1pPr>
              <a:defRPr baseline="0">
                <a:solidFill>
                  <a:srgbClr val="00849D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976D94F7-5AE4-4722-8DC6-262CA0C49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272" y="1422401"/>
            <a:ext cx="10320000" cy="4871236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2pPr>
            <a:lvl3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3pPr>
            <a:lvl4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4pPr>
            <a:lvl5pPr>
              <a:defRPr>
                <a:solidFill>
                  <a:srgbClr val="20252B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日付プレースホルダー 3">
            <a:extLst>
              <a:ext uri="{FF2B5EF4-FFF2-40B4-BE49-F238E27FC236}">
                <a16:creationId xmlns:a16="http://schemas.microsoft.com/office/drawing/2014/main" id="{8632E604-7E3F-471D-BE49-F81FE422C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11th July 2023</a:t>
            </a:r>
            <a:endParaRPr lang="ja-JP" altLang="en-US" dirty="0"/>
          </a:p>
        </p:txBody>
      </p:sp>
      <p:sp>
        <p:nvSpPr>
          <p:cNvPr id="9" name="フッター プレースホルダー 4">
            <a:extLst>
              <a:ext uri="{FF2B5EF4-FFF2-40B4-BE49-F238E27FC236}">
                <a16:creationId xmlns:a16="http://schemas.microsoft.com/office/drawing/2014/main" id="{294F0EEF-B47B-450F-9B4E-20884775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D0956689-8E5F-4C66-A2AD-BDFE606A6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1" name="Picture 2" descr="OpenChain">
            <a:hlinkClick r:id="rId2"/>
            <a:extLst>
              <a:ext uri="{FF2B5EF4-FFF2-40B4-BE49-F238E27FC236}">
                <a16:creationId xmlns:a16="http://schemas.microsoft.com/office/drawing/2014/main" id="{F82CF80B-CFED-4C23-8656-77A305B1E7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0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80111" y="531580"/>
            <a:ext cx="10320000" cy="645269"/>
          </a:xfrm>
        </p:spPr>
        <p:txBody>
          <a:bodyPr/>
          <a:lstStyle>
            <a:lvl1pPr>
              <a:defRPr>
                <a:solidFill>
                  <a:srgbClr val="00849D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5" name="日付プレースホルダー 3">
            <a:extLst>
              <a:ext uri="{FF2B5EF4-FFF2-40B4-BE49-F238E27FC236}">
                <a16:creationId xmlns:a16="http://schemas.microsoft.com/office/drawing/2014/main" id="{BBF8DE1F-EFA7-41B5-82D7-2E1D51F52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11th July 2023</a:t>
            </a:r>
            <a:endParaRPr lang="ja-JP" altLang="en-US" dirty="0"/>
          </a:p>
        </p:txBody>
      </p:sp>
      <p:sp>
        <p:nvSpPr>
          <p:cNvPr id="6" name="フッター プレースホルダー 4">
            <a:extLst>
              <a:ext uri="{FF2B5EF4-FFF2-40B4-BE49-F238E27FC236}">
                <a16:creationId xmlns:a16="http://schemas.microsoft.com/office/drawing/2014/main" id="{3E675245-0DF6-4FAC-B838-68D7CEFEF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37D32276-29BD-4FC9-8527-6B1115BE5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Picture 2" descr="OpenChain">
            <a:hlinkClick r:id="rId2"/>
            <a:extLst>
              <a:ext uri="{FF2B5EF4-FFF2-40B4-BE49-F238E27FC236}">
                <a16:creationId xmlns:a16="http://schemas.microsoft.com/office/drawing/2014/main" id="{B1C3285F-1113-4B5F-AE35-B5D023B8AE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1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43AAB9-CEC0-42AA-B508-C217B18E5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11th July 2023</a:t>
            </a:r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6657D4-1346-4A5F-B0B2-85075586A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33117-0910-4DE3-A6AA-76ADDEC83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7" name="Picture 2" descr="OpenChain">
            <a:hlinkClick r:id="rId2"/>
            <a:extLst>
              <a:ext uri="{FF2B5EF4-FFF2-40B4-BE49-F238E27FC236}">
                <a16:creationId xmlns:a16="http://schemas.microsoft.com/office/drawing/2014/main" id="{7F77829E-37F9-4347-8FA5-52B3EB4869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5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chainproject.org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reativecommons.org/publicdomain/zero/1.0/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chainproject.org/" TargetMode="Externa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hyperlink" Target="https://creativecommons.org/licenses/by-nd/4.0/" TargetMode="Externa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317392-95DB-4C41-ED98-64417AA9A5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581914"/>
            <a:ext cx="762000" cy="1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1151" y="1349829"/>
            <a:ext cx="11527367" cy="52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78355" lvl="0" indent="-478355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A30B1A"/>
              </a:buClr>
              <a:buFont typeface="Wingdings" pitchFamily="2" charset="2"/>
              <a:buChar char="n"/>
            </a:pPr>
            <a:r>
              <a:rPr lang="ja-JP" altLang="en-US" dirty="0"/>
              <a:t>第１レベル第１レベル第１レベル第１レベル</a:t>
            </a:r>
          </a:p>
          <a:p>
            <a:pPr marL="833946" lvl="1" indent="-476239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Font typeface="Wingdings" pitchFamily="2" charset="2"/>
              <a:buChar char="n"/>
            </a:pPr>
            <a:r>
              <a:rPr lang="ja-JP" altLang="en-US" dirty="0"/>
              <a:t>第２レベル第２レベル第２レベル第２レベル</a:t>
            </a:r>
          </a:p>
          <a:p>
            <a:pPr marL="1075240" lvl="2" indent="-359824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08080"/>
              </a:buClr>
              <a:buFont typeface="Wingdings" panose="05000000000000000000" pitchFamily="2" charset="2"/>
              <a:buChar char="l"/>
            </a:pPr>
            <a:r>
              <a:rPr lang="ja-JP" altLang="en-US" dirty="0"/>
              <a:t>第３レベル第３レベル第３レベル第３レベル第３レベル</a:t>
            </a:r>
          </a:p>
          <a:p>
            <a:pPr marL="1318651" lvl="3" indent="-366175" algn="l" defTabSz="107947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dirty="0"/>
              <a:t>第４レベル第４レベル第４レベル第４レベル第４レベル第４レベル第４レベル第４レベル第４レベル第４レベル第４レベル第４レベル第４レベル第４レベル第４レベル第４レベル第４レベル第４レベル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11151" y="531580"/>
            <a:ext cx="10320000" cy="64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600" rIns="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Master Titles</a:t>
            </a:r>
            <a:endParaRPr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DE43666-CBD0-4663-81FB-E3DE69B2951E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7D13A5-8AC8-49C3-8334-1CDF3500CE69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A8E88D7-7C6D-4E86-8674-B79424CCE565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94FB967-6357-4E9E-8385-698BFBCCA47A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</p:grpSp>
      <p:sp>
        <p:nvSpPr>
          <p:cNvPr id="12" name="日付プレースホルダー 3">
            <a:extLst>
              <a:ext uri="{FF2B5EF4-FFF2-40B4-BE49-F238E27FC236}">
                <a16:creationId xmlns:a16="http://schemas.microsoft.com/office/drawing/2014/main" id="{566B6DC1-78D8-40F1-939F-35D5BB640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11th July 2023</a:t>
            </a:r>
            <a:endParaRPr lang="ja-JP" altLang="en-US" dirty="0"/>
          </a:p>
        </p:txBody>
      </p:sp>
      <p:sp>
        <p:nvSpPr>
          <p:cNvPr id="13" name="フッター プレースホルダー 4">
            <a:extLst>
              <a:ext uri="{FF2B5EF4-FFF2-40B4-BE49-F238E27FC236}">
                <a16:creationId xmlns:a16="http://schemas.microsoft.com/office/drawing/2014/main" id="{7376C2FA-B686-4995-9265-755FB52A5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28816D43-3DCB-4994-8EA9-332292143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5" name="Picture 2" descr="OpenChain">
            <a:hlinkClick r:id="rId8"/>
            <a:extLst>
              <a:ext uri="{FF2B5EF4-FFF2-40B4-BE49-F238E27FC236}">
                <a16:creationId xmlns:a16="http://schemas.microsoft.com/office/drawing/2014/main" id="{69AED25A-78CF-4A48-9AB4-762449140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スライド番号プレースホルダー 5">
            <a:extLst>
              <a:ext uri="{FF2B5EF4-FFF2-40B4-BE49-F238E27FC236}">
                <a16:creationId xmlns:a16="http://schemas.microsoft.com/office/drawing/2014/main" id="{9C6DCDB6-6389-63A7-341C-614DB2FF6952}"/>
              </a:ext>
            </a:extLst>
          </p:cNvPr>
          <p:cNvSpPr txBox="1">
            <a:spLocks/>
          </p:cNvSpPr>
          <p:nvPr userDrawn="1"/>
        </p:nvSpPr>
        <p:spPr>
          <a:xfrm>
            <a:off x="1331338" y="6526212"/>
            <a:ext cx="6105781" cy="250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This slide is licensed under </a:t>
            </a:r>
            <a:r>
              <a:rPr lang="en-US" altLang="ja-JP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hlinkClick r:id="rId10"/>
              </a:rPr>
              <a:t>the Creative Commons Zero 1.0 Universal </a:t>
            </a:r>
            <a:endParaRPr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01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 b="0" baseline="0">
          <a:solidFill>
            <a:srgbClr val="00849D"/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  <a:lvl2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609585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1219170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828754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2438339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478355" indent="-478355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n"/>
        <a:defRPr kumimoji="1" lang="ja-JP" altLang="en-US" sz="2933" b="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33946" indent="-476239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lang="ja-JP" altLang="en-US" sz="2667" b="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</a:defRPr>
      </a:lvl2pPr>
      <a:lvl3pPr marL="1198003" indent="-482588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anose="05000000000000000000" pitchFamily="2" charset="2"/>
        <a:buChar char="l"/>
        <a:defRPr kumimoji="1" lang="ja-JP" altLang="en-US" sz="240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</a:defRPr>
      </a:lvl3pPr>
      <a:lvl4pPr marL="1409665" indent="-457189" algn="l" defTabSz="1079473" rtl="0" eaLnBrk="1" fontAlgn="base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Font typeface="Arial" panose="020B0604020202020204" pitchFamily="34" charset="0"/>
        <a:buChar char="•"/>
        <a:defRPr kumimoji="1" lang="ja-JP" altLang="en-US" sz="240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</a:defRPr>
      </a:lvl4pPr>
      <a:lvl5pPr marL="274313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5pPr>
      <a:lvl6pPr marL="335271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6pPr>
      <a:lvl7pPr marL="396230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7pPr>
      <a:lvl8pPr marL="457188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8pPr>
      <a:lvl9pPr marL="5181470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B0052E-BEBD-0C90-D121-5E6B8BB929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581159"/>
            <a:ext cx="762000" cy="1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1151" y="1349829"/>
            <a:ext cx="11527367" cy="52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78355" lvl="0" indent="-478355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A30B1A"/>
              </a:buClr>
              <a:buFont typeface="Wingdings" pitchFamily="2" charset="2"/>
              <a:buChar char="n"/>
            </a:pPr>
            <a:r>
              <a:rPr lang="ja-JP" altLang="en-US" dirty="0"/>
              <a:t>第１レベル第１レベル第１レベル第１レベル</a:t>
            </a:r>
          </a:p>
          <a:p>
            <a:pPr marL="833946" lvl="1" indent="-476239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Font typeface="Wingdings" pitchFamily="2" charset="2"/>
              <a:buChar char="n"/>
            </a:pPr>
            <a:r>
              <a:rPr lang="ja-JP" altLang="en-US" dirty="0"/>
              <a:t>第２レベル第２レベル第２レベル第２レベル</a:t>
            </a:r>
          </a:p>
          <a:p>
            <a:pPr marL="1075240" lvl="2" indent="-359824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08080"/>
              </a:buClr>
              <a:buFont typeface="Wingdings" panose="05000000000000000000" pitchFamily="2" charset="2"/>
              <a:buChar char="l"/>
            </a:pPr>
            <a:r>
              <a:rPr lang="ja-JP" altLang="en-US" dirty="0"/>
              <a:t>第３レベル第３レベル第３レベル第３レベル第３レベル</a:t>
            </a:r>
          </a:p>
          <a:p>
            <a:pPr marL="1318651" lvl="3" indent="-366175" algn="l" defTabSz="107947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dirty="0"/>
              <a:t>第４レベル第４レベル第４レベル第４レベル第４レベル第４レベル第４レベル第４レベル第４レベル第４レベル第４レベル第４レベル第４レベル第４レベル第４レベル第４レベル第４レベル第４レベル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11151" y="531580"/>
            <a:ext cx="10320000" cy="64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600" rIns="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Master Titles</a:t>
            </a:r>
            <a:endParaRPr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DE43666-CBD0-4663-81FB-E3DE69B2951E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7D13A5-8AC8-49C3-8334-1CDF3500CE69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A8E88D7-7C6D-4E86-8674-B79424CCE565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94FB967-6357-4E9E-8385-698BFBCCA47A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游ゴシック" panose="020B0400000000000000" pitchFamily="50" charset="-128"/>
                <a:ea typeface="ＭＳ Ｐゴシック" pitchFamily="50" charset="-128"/>
              </a:endParaRPr>
            </a:p>
          </p:txBody>
        </p:sp>
      </p:grpSp>
      <p:sp>
        <p:nvSpPr>
          <p:cNvPr id="12" name="日付プレースホルダー 3">
            <a:extLst>
              <a:ext uri="{FF2B5EF4-FFF2-40B4-BE49-F238E27FC236}">
                <a16:creationId xmlns:a16="http://schemas.microsoft.com/office/drawing/2014/main" id="{566B6DC1-78D8-40F1-939F-35D5BB640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5610" y="6415459"/>
            <a:ext cx="2743200" cy="16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lang="en-US" altLang="ja-JP" dirty="0"/>
              <a:t>11th July 2023</a:t>
            </a:r>
            <a:endParaRPr lang="ja-JP" altLang="en-US" dirty="0"/>
          </a:p>
        </p:txBody>
      </p:sp>
      <p:sp>
        <p:nvSpPr>
          <p:cNvPr id="13" name="フッター プレースホルダー 4">
            <a:extLst>
              <a:ext uri="{FF2B5EF4-FFF2-40B4-BE49-F238E27FC236}">
                <a16:creationId xmlns:a16="http://schemas.microsoft.com/office/drawing/2014/main" id="{7376C2FA-B686-4995-9265-755FB52A5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1339" y="6423024"/>
            <a:ext cx="2874389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pPr algn="l"/>
            <a:r>
              <a:rPr lang="en-US" altLang="ja-JP" dirty="0"/>
              <a:t>OpenChain Japan Work Group</a:t>
            </a:r>
            <a:endParaRPr lang="ja-JP" altLang="en-US" dirty="0"/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28816D43-3DCB-4994-8EA9-332292143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5610" y="6581775"/>
            <a:ext cx="2743200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5" name="Picture 2" descr="OpenChain">
            <a:hlinkClick r:id="rId8"/>
            <a:extLst>
              <a:ext uri="{FF2B5EF4-FFF2-40B4-BE49-F238E27FC236}">
                <a16:creationId xmlns:a16="http://schemas.microsoft.com/office/drawing/2014/main" id="{69AED25A-78CF-4A48-9AB4-762449140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1" y="6441095"/>
            <a:ext cx="986278" cy="1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09822032-D355-3D42-184E-77428F0F8B63}"/>
              </a:ext>
            </a:extLst>
          </p:cNvPr>
          <p:cNvSpPr txBox="1">
            <a:spLocks/>
          </p:cNvSpPr>
          <p:nvPr userDrawn="1"/>
        </p:nvSpPr>
        <p:spPr>
          <a:xfrm>
            <a:off x="1331338" y="6526212"/>
            <a:ext cx="7763980" cy="250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This slide is licensed under </a:t>
            </a:r>
            <a:r>
              <a:rPr lang="en-US" altLang="ja-JP" sz="12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hlinkClick r:id="rId10"/>
              </a:rPr>
              <a:t>the Creative Commons Attribution-NoDerivs 4.0 International</a:t>
            </a:r>
            <a:endParaRPr lang="ja-JP" altLang="en-US" sz="12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999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8" r:id="rId5"/>
  </p:sldLayoutIdLst>
  <p:hf hdr="0"/>
  <p:txStyles>
    <p:titleStyle>
      <a:lvl1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 b="0" baseline="0">
          <a:solidFill>
            <a:srgbClr val="00849D"/>
          </a:solidFill>
          <a:latin typeface="游ゴシック" panose="020B0400000000000000" pitchFamily="50" charset="-128"/>
          <a:ea typeface="游ゴシック" panose="020B0400000000000000" pitchFamily="50" charset="-128"/>
          <a:cs typeface="+mj-cs"/>
        </a:defRPr>
      </a:lvl1pPr>
      <a:lvl2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609585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1219170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828754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2438339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478355" indent="-478355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n"/>
        <a:defRPr kumimoji="1" lang="ja-JP" altLang="en-US" sz="2933" b="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33946" indent="-476239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lang="ja-JP" altLang="en-US" sz="2667" b="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</a:defRPr>
      </a:lvl2pPr>
      <a:lvl3pPr marL="1198003" indent="-482588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anose="05000000000000000000" pitchFamily="2" charset="2"/>
        <a:buChar char="l"/>
        <a:defRPr kumimoji="1" lang="ja-JP" altLang="en-US" sz="240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</a:defRPr>
      </a:lvl3pPr>
      <a:lvl4pPr marL="1409665" indent="-457189" algn="l" defTabSz="1079473" rtl="0" eaLnBrk="1" fontAlgn="base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Font typeface="Arial" panose="020B0604020202020204" pitchFamily="34" charset="0"/>
        <a:buChar char="•"/>
        <a:defRPr kumimoji="1" lang="ja-JP" altLang="en-US" sz="2400" baseline="0" dirty="0">
          <a:solidFill>
            <a:srgbClr val="20252B"/>
          </a:solidFill>
          <a:latin typeface="游ゴシック" panose="020B0400000000000000" pitchFamily="50" charset="-128"/>
          <a:ea typeface="游ゴシック" panose="020B0400000000000000" pitchFamily="50" charset="-128"/>
        </a:defRPr>
      </a:lvl4pPr>
      <a:lvl5pPr marL="274313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5pPr>
      <a:lvl6pPr marL="335271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6pPr>
      <a:lvl7pPr marL="396230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7pPr>
      <a:lvl8pPr marL="457188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8pPr>
      <a:lvl9pPr marL="5181470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DA86AE-DAEF-63DB-46BB-11C7CAC0D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151" y="4083323"/>
            <a:ext cx="11545568" cy="874757"/>
          </a:xfrm>
        </p:spPr>
        <p:txBody>
          <a:bodyPr/>
          <a:lstStyle/>
          <a:p>
            <a:r>
              <a:rPr lang="en-US" altLang="ja-JP" dirty="0"/>
              <a:t>OpenChain</a:t>
            </a:r>
            <a:r>
              <a:rPr lang="ja-JP" altLang="en-US" dirty="0"/>
              <a:t> </a:t>
            </a:r>
            <a:r>
              <a:rPr lang="en-US" altLang="ja-JP" dirty="0"/>
              <a:t>Japan</a:t>
            </a:r>
            <a:r>
              <a:rPr lang="ja-JP" altLang="en-US" dirty="0"/>
              <a:t> </a:t>
            </a:r>
            <a:r>
              <a:rPr lang="en-US" altLang="ja-JP" dirty="0"/>
              <a:t>WG</a:t>
            </a:r>
            <a:r>
              <a:rPr lang="ja-JP" altLang="en-US" dirty="0"/>
              <a:t> 第</a:t>
            </a:r>
            <a:r>
              <a:rPr lang="en-US" altLang="ja-JP" dirty="0"/>
              <a:t>31</a:t>
            </a:r>
            <a:r>
              <a:rPr lang="ja-JP" altLang="en-US" dirty="0"/>
              <a:t>回全体会合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92393F-D92F-21E2-87D5-DEBC02F51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343" y="4905807"/>
            <a:ext cx="11546627" cy="1063672"/>
          </a:xfrm>
        </p:spPr>
        <p:txBody>
          <a:bodyPr/>
          <a:lstStyle/>
          <a:p>
            <a:r>
              <a:rPr lang="ja-JP" altLang="en-US" b="1" dirty="0">
                <a:latin typeface="+mn-ea"/>
                <a:ea typeface="+mn-ea"/>
              </a:rPr>
              <a:t>メインセッション② </a:t>
            </a:r>
            <a:r>
              <a:rPr lang="en-US" altLang="ja-JP" b="1" dirty="0">
                <a:latin typeface="+mn-ea"/>
                <a:ea typeface="+mn-ea"/>
              </a:rPr>
              <a:t>- </a:t>
            </a:r>
            <a:r>
              <a:rPr lang="ja-JP" altLang="en-US" b="1" dirty="0">
                <a:latin typeface="+mn-ea"/>
                <a:ea typeface="+mn-ea"/>
              </a:rPr>
              <a:t>会場参加者による</a:t>
            </a:r>
            <a:r>
              <a:rPr lang="en-US" altLang="ja-JP" b="1" dirty="0">
                <a:latin typeface="+mn-ea"/>
                <a:ea typeface="+mn-ea"/>
              </a:rPr>
              <a:t>BOF –</a:t>
            </a:r>
          </a:p>
          <a:p>
            <a:r>
              <a:rPr kumimoji="1" lang="ja-JP" altLang="en-US" sz="2800" b="1" dirty="0">
                <a:latin typeface="+mn-ea"/>
                <a:ea typeface="+mn-ea"/>
              </a:rPr>
              <a:t>現地で体験！オープンソースイベント参加のメリット</a:t>
            </a:r>
          </a:p>
        </p:txBody>
      </p:sp>
    </p:spTree>
    <p:extLst>
      <p:ext uri="{BB962C8B-B14F-4D97-AF65-F5344CB8AC3E}">
        <p14:creationId xmlns:p14="http://schemas.microsoft.com/office/powerpoint/2010/main" val="224808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D5B56-0262-C3C4-5FA2-F82E3CB1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17CCF0-0972-C9ED-982B-AE60B1F85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200" dirty="0"/>
              <a:t>本セッションは、</a:t>
            </a:r>
            <a:r>
              <a:rPr lang="en-US" altLang="ja-JP" sz="2200" dirty="0"/>
              <a:t>【</a:t>
            </a:r>
            <a:r>
              <a:rPr lang="ja-JP" altLang="en-US" sz="2200" dirty="0"/>
              <a:t>匿名有志の登壇者</a:t>
            </a:r>
            <a:r>
              <a:rPr lang="en-US" altLang="ja-JP" sz="2200" dirty="0"/>
              <a:t>】</a:t>
            </a:r>
            <a:r>
              <a:rPr lang="ja-JP" altLang="en-US" sz="2200" dirty="0"/>
              <a:t>による</a:t>
            </a:r>
            <a:r>
              <a:rPr lang="en-US" altLang="ja-JP" sz="2200" dirty="0"/>
              <a:t>BOF</a:t>
            </a:r>
            <a:r>
              <a:rPr lang="ja-JP" altLang="en-US" sz="2200" dirty="0"/>
              <a:t>形式で実施します。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200" dirty="0"/>
              <a:t>登壇者に対する呼びかけは、</a:t>
            </a:r>
            <a:r>
              <a:rPr kumimoji="1" lang="en-US" altLang="ja-JP" sz="2200" dirty="0"/>
              <a:t>【</a:t>
            </a:r>
            <a:r>
              <a:rPr kumimoji="1" lang="ja-JP" altLang="en-US" sz="2200" dirty="0"/>
              <a:t>コードネーム</a:t>
            </a:r>
            <a:r>
              <a:rPr kumimoji="1" lang="en-US" altLang="ja-JP" sz="2200" dirty="0"/>
              <a:t>】</a:t>
            </a:r>
            <a:r>
              <a:rPr kumimoji="1" lang="ja-JP" altLang="en-US" sz="2200" dirty="0"/>
              <a:t>を使ってください。</a:t>
            </a:r>
            <a:endParaRPr kumimoji="1" lang="en-US" altLang="ja-JP" sz="22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200" dirty="0"/>
              <a:t>皆さんからの質問やコメントも大歓迎です。</a:t>
            </a:r>
            <a:endParaRPr kumimoji="1" lang="en-US" altLang="ja-JP" sz="2200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568BCC-D680-9157-C512-CCFB8978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F4A622-AA78-F295-DDD5-BF3DA61D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77C9D-2908-4B51-B245-D0108F3FAF17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1026" name="Picture 2" descr="アルファベットのキャラクター「APPLE の A」">
            <a:extLst>
              <a:ext uri="{FF2B5EF4-FFF2-40B4-BE49-F238E27FC236}">
                <a16:creationId xmlns:a16="http://schemas.microsoft.com/office/drawing/2014/main" id="{DCEF6575-E42D-1AC1-A79B-6E01C1B6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9" y="3223264"/>
            <a:ext cx="3269610" cy="32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アルファベットのキャラクター「BANANA の B」">
            <a:extLst>
              <a:ext uri="{FF2B5EF4-FFF2-40B4-BE49-F238E27FC236}">
                <a16:creationId xmlns:a16="http://schemas.microsoft.com/office/drawing/2014/main" id="{DB402C35-DE38-8B2E-B8D3-0A566DD9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14" y="2725838"/>
            <a:ext cx="3269610" cy="32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アルファベットのキャラクター「GRAPE の G」">
            <a:extLst>
              <a:ext uri="{FF2B5EF4-FFF2-40B4-BE49-F238E27FC236}">
                <a16:creationId xmlns:a16="http://schemas.microsoft.com/office/drawing/2014/main" id="{80BA2992-96E6-E9E6-9993-4D9816F2F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51" y="2482160"/>
            <a:ext cx="3269610" cy="32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アルファベットのキャラクター「MOON の M」">
            <a:extLst>
              <a:ext uri="{FF2B5EF4-FFF2-40B4-BE49-F238E27FC236}">
                <a16:creationId xmlns:a16="http://schemas.microsoft.com/office/drawing/2014/main" id="{A2F9887E-29CA-B7CB-3064-DD612D86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80" y="3269579"/>
            <a:ext cx="3269610" cy="32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28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D5B56-0262-C3C4-5FA2-F82E3CB1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「</a:t>
            </a:r>
            <a:r>
              <a:rPr kumimoji="1" lang="ja-JP" altLang="en-US" dirty="0"/>
              <a:t>オープンソースイベント</a:t>
            </a:r>
            <a:r>
              <a:rPr lang="ja-JP" altLang="en-US" dirty="0"/>
              <a:t>」</a:t>
            </a:r>
            <a:r>
              <a:rPr kumimoji="1" lang="ja-JP" altLang="en-US" dirty="0"/>
              <a:t>とは？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568BCC-D680-9157-C512-CCFB8978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F4A622-AA78-F295-DDD5-BF3DA61D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77C9D-2908-4B51-B245-D0108F3FAF17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4E7DCF-9B73-7370-B6DA-BAB0158F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9" y="1894118"/>
            <a:ext cx="4636228" cy="397038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06CD853-D68B-9ECA-0FD6-9D5596CA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07" y="1285362"/>
            <a:ext cx="3499380" cy="22051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3392CE3-5FD1-3905-79D6-5E835EA7A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24" y="3634972"/>
            <a:ext cx="4164366" cy="126622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580F98F-507C-479A-B506-0A56DC1CE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396" y="4951356"/>
            <a:ext cx="4955759" cy="13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D5B56-0262-C3C4-5FA2-F82E3CB1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トピックス①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17CCF0-0972-C9ED-982B-AE60B1F85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3200" b="1" dirty="0">
                <a:solidFill>
                  <a:srgbClr val="00849D"/>
                </a:solidFill>
              </a:rPr>
              <a:t>オープンソースイベントに参加するメリットとは？</a:t>
            </a:r>
            <a:endParaRPr kumimoji="1" lang="en-US" altLang="ja-JP" sz="3200" b="1" dirty="0">
              <a:solidFill>
                <a:srgbClr val="00849D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534" b="1" dirty="0"/>
              <a:t>会社としてのメリット</a:t>
            </a:r>
            <a:endParaRPr lang="en-US" altLang="ja-JP" sz="2534" b="1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sz="2534" b="1" dirty="0"/>
              <a:t>個人としてのメリット</a:t>
            </a:r>
            <a:endParaRPr kumimoji="1" lang="en-US" altLang="ja-JP" sz="2534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568BCC-D680-9157-C512-CCFB8978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F4A622-AA78-F295-DDD5-BF3DA61D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77C9D-2908-4B51-B245-D0108F3FAF17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B2FB04-6DCA-C857-DE5C-EF81016C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9" y="3381035"/>
            <a:ext cx="3405698" cy="255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スポンサーボード">
            <a:extLst>
              <a:ext uri="{FF2B5EF4-FFF2-40B4-BE49-F238E27FC236}">
                <a16:creationId xmlns:a16="http://schemas.microsoft.com/office/drawing/2014/main" id="{A58E987B-8FE9-D11A-5695-F154EFA4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79" y="3310083"/>
            <a:ext cx="3594904" cy="269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並んで立っている男女&#10;&#10;中程度の精度で自動的に生成された説明">
            <a:extLst>
              <a:ext uri="{FF2B5EF4-FFF2-40B4-BE49-F238E27FC236}">
                <a16:creationId xmlns:a16="http://schemas.microsoft.com/office/drawing/2014/main" id="{EEF118D3-21F8-130F-F081-41B3E583CE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8" b="38273"/>
          <a:stretch/>
        </p:blipFill>
        <p:spPr>
          <a:xfrm>
            <a:off x="9114625" y="4364202"/>
            <a:ext cx="2702540" cy="1927781"/>
          </a:xfrm>
          <a:prstGeom prst="rect">
            <a:avLst/>
          </a:prstGeom>
        </p:spPr>
      </p:pic>
      <p:pic>
        <p:nvPicPr>
          <p:cNvPr id="14" name="図 13" descr="屋内, 猫, 座る, 男 が含まれている画像&#10;&#10;自動的に生成された説明">
            <a:extLst>
              <a:ext uri="{FF2B5EF4-FFF2-40B4-BE49-F238E27FC236}">
                <a16:creationId xmlns:a16="http://schemas.microsoft.com/office/drawing/2014/main" id="{59AC5A18-FA21-E2EA-EE8A-649AF60F37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4"/>
          <a:stretch/>
        </p:blipFill>
        <p:spPr>
          <a:xfrm rot="5400000">
            <a:off x="8055543" y="2549725"/>
            <a:ext cx="2118162" cy="23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D5B56-0262-C3C4-5FA2-F82E3CB1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トピックス②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17CCF0-0972-C9ED-982B-AE60B1F85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3200" b="1" dirty="0">
                <a:solidFill>
                  <a:srgbClr val="00849D"/>
                </a:solidFill>
              </a:rPr>
              <a:t>オープンソースイベントで発表するメリットとは？</a:t>
            </a:r>
            <a:endParaRPr kumimoji="1" lang="en-US" altLang="ja-JP" sz="3200" b="1" dirty="0">
              <a:solidFill>
                <a:srgbClr val="00849D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534" b="1" dirty="0"/>
              <a:t>パネルディスカッション</a:t>
            </a:r>
            <a:endParaRPr lang="en-US" altLang="ja-JP" sz="2534" b="1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sz="2534" b="1" dirty="0"/>
              <a:t>個人発表</a:t>
            </a:r>
            <a:endParaRPr kumimoji="1" lang="en-US" altLang="ja-JP" sz="2534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568BCC-D680-9157-C512-CCFB8978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F4A622-AA78-F295-DDD5-BF3DA61D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77C9D-2908-4B51-B245-D0108F3FAF17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11" name="図 10" descr="会議室でポーズをと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9CDAA06B-8B39-9029-C5F7-58165E07FE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1"/>
          <a:stretch/>
        </p:blipFill>
        <p:spPr>
          <a:xfrm>
            <a:off x="1703071" y="3203486"/>
            <a:ext cx="5341196" cy="3090151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874A9050-2475-CF68-58AB-E4049D7E9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85" y="2059640"/>
            <a:ext cx="3175498" cy="42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D5B56-0262-C3C4-5FA2-F82E3CB1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トピックス③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17CCF0-0972-C9ED-982B-AE60B1F85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3200" b="1" dirty="0">
                <a:solidFill>
                  <a:srgbClr val="00849D"/>
                </a:solidFill>
              </a:rPr>
              <a:t>参加するのって難しくない？</a:t>
            </a:r>
            <a:endParaRPr kumimoji="1" lang="en-US" altLang="ja-JP" sz="3200" b="1" dirty="0">
              <a:solidFill>
                <a:srgbClr val="00849D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534" b="1" dirty="0"/>
              <a:t>上司を説得する方法</a:t>
            </a:r>
            <a:endParaRPr lang="en-US" altLang="ja-JP" sz="2534" b="1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sz="2534" b="1" dirty="0"/>
              <a:t>家を空けられない問題</a:t>
            </a:r>
            <a:endParaRPr kumimoji="1" lang="en-US" altLang="ja-JP" sz="2534" b="1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568BCC-D680-9157-C512-CCFB8978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F4A622-AA78-F295-DDD5-BF3DA61D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77C9D-2908-4B51-B245-D0108F3FAF17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779E19D-2470-3F55-A0C6-77E09063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56" y="1422401"/>
            <a:ext cx="5574553" cy="4769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4BB180F-8982-FCC3-871D-D33B12C3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0" y="3646312"/>
            <a:ext cx="6489861" cy="23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D5B56-0262-C3C4-5FA2-F82E3CB1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72" y="564363"/>
            <a:ext cx="10320000" cy="645269"/>
          </a:xfrm>
        </p:spPr>
        <p:txBody>
          <a:bodyPr/>
          <a:lstStyle/>
          <a:p>
            <a:r>
              <a:rPr kumimoji="1" lang="ja-JP" altLang="en-US" dirty="0"/>
              <a:t>リアル参加のすすめ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568BCC-D680-9157-C512-CCFB8978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F4A622-AA78-F295-DDD5-BF3DA61D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77C9D-2908-4B51-B245-D0108F3FAF17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12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59FC53D4-5CBD-389B-7373-F2A7EEE8F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73" t="16000" r="1" b="18223"/>
          <a:stretch/>
        </p:blipFill>
        <p:spPr>
          <a:xfrm>
            <a:off x="609600" y="3858019"/>
            <a:ext cx="5906970" cy="2419666"/>
          </a:xfrm>
          <a:prstGeom prst="rect">
            <a:avLst/>
          </a:prstGeom>
          <a:noFill/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17CCF0-0972-C9ED-982B-AE60B1F85B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3200" b="1" dirty="0">
                <a:solidFill>
                  <a:srgbClr val="00849D"/>
                </a:solidFill>
                <a:effectLst>
                  <a:glow rad="127000">
                    <a:schemeClr val="bg1"/>
                  </a:glow>
                </a:effectLst>
              </a:rPr>
              <a:t>リアルでしか得られない価値があります</a:t>
            </a:r>
            <a:endParaRPr kumimoji="1" lang="en-US" altLang="ja-JP" sz="3200" b="1" dirty="0">
              <a:solidFill>
                <a:srgbClr val="00849D"/>
              </a:solidFill>
              <a:effectLst>
                <a:glow rad="127000">
                  <a:schemeClr val="bg1"/>
                </a:glow>
              </a:effectLst>
            </a:endParaRPr>
          </a:p>
          <a:p>
            <a:pPr marL="0" indent="0">
              <a:buNone/>
            </a:pPr>
            <a:r>
              <a:rPr kumimoji="1" lang="en-US" altLang="ja-JP" sz="3200" b="1" dirty="0">
                <a:solidFill>
                  <a:srgbClr val="00849D"/>
                </a:solidFill>
                <a:effectLst>
                  <a:glow rad="127000">
                    <a:schemeClr val="bg1"/>
                  </a:glow>
                </a:effectLst>
              </a:rPr>
              <a:t>OpenChain</a:t>
            </a:r>
            <a:r>
              <a:rPr kumimoji="1" lang="ja-JP" altLang="en-US" sz="3200" b="1" dirty="0">
                <a:solidFill>
                  <a:srgbClr val="00849D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kumimoji="1" lang="en-US" altLang="ja-JP" sz="3200" b="1" dirty="0">
                <a:solidFill>
                  <a:srgbClr val="00849D"/>
                </a:solidFill>
                <a:effectLst>
                  <a:glow rad="127000">
                    <a:schemeClr val="bg1"/>
                  </a:glow>
                </a:effectLst>
              </a:rPr>
              <a:t>Japan</a:t>
            </a:r>
            <a:r>
              <a:rPr kumimoji="1" lang="ja-JP" altLang="en-US" sz="3200" b="1" dirty="0">
                <a:solidFill>
                  <a:srgbClr val="00849D"/>
                </a:solidFill>
                <a:effectLst>
                  <a:glow rad="127000">
                    <a:schemeClr val="bg1"/>
                  </a:glow>
                </a:effectLst>
              </a:rPr>
              <a:t>の会合から始めま</a:t>
            </a:r>
            <a:r>
              <a:rPr lang="ja-JP" altLang="en-US" sz="3200" b="1" dirty="0">
                <a:solidFill>
                  <a:srgbClr val="00849D"/>
                </a:solidFill>
                <a:effectLst>
                  <a:glow rad="127000">
                    <a:schemeClr val="bg1"/>
                  </a:glow>
                </a:effectLst>
              </a:rPr>
              <a:t>しょう</a:t>
            </a:r>
            <a:endParaRPr kumimoji="1" lang="en-US" altLang="ja-JP" sz="3200" b="1" dirty="0">
              <a:solidFill>
                <a:srgbClr val="00849D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8" name="図 7" descr="レストランのテーブルに座っている家族&#10;&#10;中程度の精度で自動的に生成された説明">
            <a:extLst>
              <a:ext uri="{FF2B5EF4-FFF2-40B4-BE49-F238E27FC236}">
                <a16:creationId xmlns:a16="http://schemas.microsoft.com/office/drawing/2014/main" id="{EBAB999C-E178-BED0-FBFE-50AB81D4D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89" y="2620097"/>
            <a:ext cx="5090144" cy="38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1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5C0B487-47CF-B8CE-A8EB-21F22F0F0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OpenChain</a:t>
            </a:r>
            <a:r>
              <a:rPr lang="ja-JP" altLang="en-US" dirty="0"/>
              <a:t> </a:t>
            </a:r>
            <a:r>
              <a:rPr lang="en-US" altLang="ja-JP" dirty="0"/>
              <a:t>Japan</a:t>
            </a:r>
            <a:r>
              <a:rPr lang="ja-JP" altLang="en-US" dirty="0"/>
              <a:t> </a:t>
            </a:r>
            <a:r>
              <a:rPr lang="en-US" altLang="ja-JP" dirty="0"/>
              <a:t>WG</a:t>
            </a:r>
            <a:r>
              <a:rPr lang="ja-JP" altLang="en-US" dirty="0"/>
              <a:t> 第</a:t>
            </a:r>
            <a:r>
              <a:rPr lang="en-US" altLang="ja-JP" dirty="0"/>
              <a:t>31</a:t>
            </a:r>
            <a:r>
              <a:rPr lang="ja-JP" altLang="en-US" dirty="0"/>
              <a:t>回全体会合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5A4BAD-39DF-22F0-30B7-C778CB03B6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23025"/>
            <a:ext cx="2873375" cy="139700"/>
          </a:xfrm>
        </p:spPr>
        <p:txBody>
          <a:bodyPr/>
          <a:lstStyle/>
          <a:p>
            <a:pPr algn="l"/>
            <a:r>
              <a:rPr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OpenChain Japan Work Group</a:t>
            </a:r>
            <a:endParaRPr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B6ED90F-702C-889B-49A6-EC16C3AEA7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81775"/>
            <a:ext cx="2743200" cy="139700"/>
          </a:xfrm>
        </p:spPr>
        <p:txBody>
          <a:bodyPr/>
          <a:lstStyle/>
          <a:p>
            <a:fld id="{9E677C9D-2908-4B51-B245-D0108F3FAF17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221341"/>
      </p:ext>
    </p:extLst>
  </p:cSld>
  <p:clrMapOvr>
    <a:masterClrMapping/>
  </p:clrMapOvr>
</p:sld>
</file>

<file path=ppt/theme/theme1.xml><?xml version="1.0" encoding="utf-8"?>
<a:theme xmlns:a="http://schemas.openxmlformats.org/drawingml/2006/main" name="F_Tool_7_JA_R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ユーザー定義 3">
      <a:majorFont>
        <a:latin typeface="Segoe UI"/>
        <a:ea typeface="游ゴシック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DAD9D6"/>
        </a:solidFill>
        <a:ln w="9525" cap="flat" cmpd="sng" algn="ctr">
          <a:solidFill>
            <a:srgbClr val="B1B1A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8_OpenChain_横長.potx" id="{732C8002-150E-4509-BEBA-F4B5A9E39982}" vid="{7884A530-724E-4528-AA47-2EDCB38006C2}"/>
    </a:ext>
  </a:extLst>
</a:theme>
</file>

<file path=ppt/theme/theme2.xml><?xml version="1.0" encoding="utf-8"?>
<a:theme xmlns:a="http://schemas.openxmlformats.org/drawingml/2006/main" name="1_F_Tool_7_JA_R_BY-ND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ユーザー定義 3">
      <a:majorFont>
        <a:latin typeface="Segoe UI"/>
        <a:ea typeface="游ゴシック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DAD9D6"/>
        </a:solidFill>
        <a:ln w="9525" cap="flat" cmpd="sng" algn="ctr">
          <a:solidFill>
            <a:srgbClr val="B1B1A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8_OpenChain_横長.potx" id="{732C8002-150E-4509-BEBA-F4B5A9E39982}" vid="{7884A530-724E-4528-AA47-2EDCB38006C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F814B5AEAE3D4798F62BE3EB2CEF38" ma:contentTypeVersion="14" ma:contentTypeDescription="Create a new document." ma:contentTypeScope="" ma:versionID="1d4bf76d5d3dacaf8f323f74d5896d8a">
  <xsd:schema xmlns:xsd="http://www.w3.org/2001/XMLSchema" xmlns:xs="http://www.w3.org/2001/XMLSchema" xmlns:p="http://schemas.microsoft.com/office/2006/metadata/properties" xmlns:ns3="dadc5fc7-da42-465e-a415-acd6029ec828" xmlns:ns4="f509f02b-1c10-4eb4-b739-b861797801d5" targetNamespace="http://schemas.microsoft.com/office/2006/metadata/properties" ma:root="true" ma:fieldsID="91caf7ec942ae739c7b3c664da6f014e" ns3:_="" ns4:_="">
    <xsd:import namespace="dadc5fc7-da42-465e-a415-acd6029ec828"/>
    <xsd:import namespace="f509f02b-1c10-4eb4-b739-b861797801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c5fc7-da42-465e-a415-acd6029ec8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09f02b-1c10-4eb4-b739-b861797801d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dc5fc7-da42-465e-a415-acd6029ec82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163381-32A5-4F43-938B-D6235D3AE6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dc5fc7-da42-465e-a415-acd6029ec828"/>
    <ds:schemaRef ds:uri="f509f02b-1c10-4eb4-b739-b861797801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EACA3F-6C00-41E0-87C7-B7AF0125FBA6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f509f02b-1c10-4eb4-b739-b861797801d5"/>
    <ds:schemaRef ds:uri="http://purl.org/dc/terms/"/>
    <ds:schemaRef ds:uri="http://schemas.microsoft.com/office/infopath/2007/PartnerControls"/>
    <ds:schemaRef ds:uri="dadc5fc7-da42-465e-a415-acd6029ec828"/>
  </ds:schemaRefs>
</ds:datastoreItem>
</file>

<file path=customXml/itemProps3.xml><?xml version="1.0" encoding="utf-8"?>
<ds:datastoreItem xmlns:ds="http://schemas.openxmlformats.org/officeDocument/2006/customXml" ds:itemID="{45C2BA99-FF16-4E6A-8A01-1729275194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ワイド画面</PresentationFormat>
  <Paragraphs>38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BIZ UDPゴシック</vt:lpstr>
      <vt:lpstr>游ゴシック</vt:lpstr>
      <vt:lpstr>Agency FB</vt:lpstr>
      <vt:lpstr>Arial</vt:lpstr>
      <vt:lpstr>Wingdings</vt:lpstr>
      <vt:lpstr>F_Tool_7_JA_R</vt:lpstr>
      <vt:lpstr>1_F_Tool_7_JA_R_BY-ND</vt:lpstr>
      <vt:lpstr>OpenChain Japan WG 第31回全体会合</vt:lpstr>
      <vt:lpstr>はじめに</vt:lpstr>
      <vt:lpstr>「オープンソースイベント」とは？</vt:lpstr>
      <vt:lpstr>トピックス①</vt:lpstr>
      <vt:lpstr>トピックス②</vt:lpstr>
      <vt:lpstr>トピックス③</vt:lpstr>
      <vt:lpstr>リアル参加のすすめ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2023-09-30T03:42:42Z</dcterms:created>
  <dcterms:modified xsi:type="dcterms:W3CDTF">2024-06-26T10:23:13Z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8e20e6-048a-4bad-a26b-318dd1cd4d47_Enabled">
    <vt:lpwstr>true</vt:lpwstr>
  </property>
  <property fmtid="{D5CDD505-2E9C-101B-9397-08002B2CF9AE}" pid="3" name="MSIP_Label_1f8e20e6-048a-4bad-a26b-318dd1cd4d47_SetDate">
    <vt:lpwstr>2024-04-23T06:53:52Z</vt:lpwstr>
  </property>
  <property fmtid="{D5CDD505-2E9C-101B-9397-08002B2CF9AE}" pid="4" name="MSIP_Label_1f8e20e6-048a-4bad-a26b-318dd1cd4d47_Method">
    <vt:lpwstr>Privileged</vt:lpwstr>
  </property>
  <property fmtid="{D5CDD505-2E9C-101B-9397-08002B2CF9AE}" pid="5" name="MSIP_Label_1f8e20e6-048a-4bad-a26b-318dd1cd4d47_Name">
    <vt:lpwstr>1f8e20e6-048a-4bad-a26b-318dd1cd4d47</vt:lpwstr>
  </property>
  <property fmtid="{D5CDD505-2E9C-101B-9397-08002B2CF9AE}" pid="6" name="MSIP_Label_1f8e20e6-048a-4bad-a26b-318dd1cd4d47_SiteId">
    <vt:lpwstr>66c65d8a-9158-4521-a2d8-664963db48e4</vt:lpwstr>
  </property>
  <property fmtid="{D5CDD505-2E9C-101B-9397-08002B2CF9AE}" pid="7" name="MSIP_Label_1f8e20e6-048a-4bad-a26b-318dd1cd4d47_ActionId">
    <vt:lpwstr>c525867b-d7e0-4e97-869b-9b903a7d38e5</vt:lpwstr>
  </property>
  <property fmtid="{D5CDD505-2E9C-101B-9397-08002B2CF9AE}" pid="8" name="MSIP_Label_1f8e20e6-048a-4bad-a26b-318dd1cd4d47_ContentBits">
    <vt:lpwstr>0</vt:lpwstr>
  </property>
  <property fmtid="{D5CDD505-2E9C-101B-9397-08002B2CF9AE}" pid="9" name="ContentTypeId">
    <vt:lpwstr>0x010100E8F814B5AEAE3D4798F62BE3EB2CEF38</vt:lpwstr>
  </property>
</Properties>
</file>